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spreadsheets/d/14j1z-ItZphsgiJOyUkPGhI1cvY6JGkDjlcP0lTnP5EM/edit#gid=0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3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The Regional Climate Model Evaluation System: A Systematic Evaluation Of CORDEX Simulations Using Obs4MIPs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206875" y="2834125"/>
            <a:ext cx="87717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/>
              <a:t>Alex Goodman </a:t>
            </a:r>
            <a:r>
              <a:rPr baseline="30000" lang="en" sz="2400"/>
              <a:t>1</a:t>
            </a:r>
            <a:r>
              <a:rPr lang="en" sz="2400"/>
              <a:t>&lt;</a:t>
            </a:r>
            <a:r>
              <a:rPr lang="en" sz="2400">
                <a:solidFill>
                  <a:srgbClr val="0000FF"/>
                </a:solidFill>
              </a:rPr>
              <a:t>alexander.goodman@jpl.nasa.gov</a:t>
            </a:r>
            <a:r>
              <a:rPr lang="en" sz="2400"/>
              <a:t>&gt;,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2400"/>
              <a:t>Duane Waliser</a:t>
            </a:r>
            <a:r>
              <a:rPr baseline="30000" lang="en" sz="2400"/>
              <a:t>1</a:t>
            </a:r>
            <a:r>
              <a:rPr lang="en" sz="2400"/>
              <a:t>, and Huikyo Lee</a:t>
            </a:r>
            <a:r>
              <a:rPr baseline="30000" lang="en" sz="2400"/>
              <a:t>1</a:t>
            </a:r>
            <a:r>
              <a:rPr lang="en" sz="2400"/>
              <a:t>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2400"/>
              <a:t>Bill Gutowski</a:t>
            </a:r>
            <a:r>
              <a:rPr baseline="30000" lang="en" sz="2400"/>
              <a:t>2</a:t>
            </a:r>
            <a:r>
              <a:rPr lang="en" sz="2400"/>
              <a:t>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aseline="30000" lang="en" sz="2400"/>
              <a:t>1</a:t>
            </a:r>
            <a:r>
              <a:rPr lang="en" sz="2400"/>
              <a:t>: JPL, Caltech    </a:t>
            </a:r>
            <a:r>
              <a:rPr baseline="30000" lang="en" sz="2400"/>
              <a:t>2</a:t>
            </a:r>
            <a:r>
              <a:rPr lang="en" sz="2400"/>
              <a:t>: Iowa State University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2400"/>
              <a:t>Acknowledgement: 14 CORDEX Domain Teams</a:t>
            </a:r>
          </a:p>
        </p:txBody>
      </p:sp>
      <p:pic>
        <p:nvPicPr>
          <p:cNvPr descr="Image result for nasa jpl logo"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875" y="126600"/>
            <a:ext cx="3086100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7500" y="72450"/>
            <a:ext cx="2542575" cy="8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9751" y="883202"/>
            <a:ext cx="3460352" cy="3997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025" y="1213675"/>
            <a:ext cx="5221478" cy="333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>
            <p:ph type="title"/>
          </p:nvPr>
        </p:nvSpPr>
        <p:spPr>
          <a:xfrm>
            <a:off x="311700" y="292625"/>
            <a:ext cx="8520600" cy="910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CERES Outgoing LW Surface Radiation </a:t>
            </a:r>
            <a:r>
              <a:rPr lang="en" sz="1500"/>
              <a:t>(W/m</a:t>
            </a:r>
            <a:r>
              <a:rPr baseline="30000" lang="en" sz="1500"/>
              <a:t>2</a:t>
            </a:r>
            <a:r>
              <a:rPr lang="en" sz="1500"/>
              <a:t>) (annual)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 sz="3000"/>
              <a:t>North America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725"/>
            <a:ext cx="6043085" cy="4044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3075" y="1322525"/>
            <a:ext cx="3100926" cy="358185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>
            <p:ph type="title"/>
          </p:nvPr>
        </p:nvSpPr>
        <p:spPr>
          <a:xfrm>
            <a:off x="311700" y="292625"/>
            <a:ext cx="8520600" cy="1206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QuikSCAT Zonal Sea-Surface Wind </a:t>
            </a:r>
            <a:r>
              <a:rPr lang="en" sz="1500"/>
              <a:t>(m/s) (summer)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 sz="3000"/>
              <a:t>Europe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MODIS Total Cloud Fraction </a:t>
            </a:r>
            <a:r>
              <a:rPr lang="en" sz="1500"/>
              <a:t>(%) (winter)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 sz="3000"/>
              <a:t>North America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27475"/>
            <a:ext cx="5410528" cy="3456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4353" y="1045413"/>
            <a:ext cx="3307936" cy="3820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TRMM Precipitation </a:t>
            </a:r>
            <a:r>
              <a:rPr lang="en" sz="1500"/>
              <a:t>(mm/month) (annual)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Africa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70125"/>
            <a:ext cx="5688261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4850" y="1122992"/>
            <a:ext cx="3469152" cy="4007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Analysis Plan / Future Work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Initial Evaluations will focus on domains with the most simulations on the ESGF (present)</a:t>
            </a: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Publish these results on RCMES website (early 2018)</a:t>
            </a: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Inform CORDEX POI’s of result publication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Include analysis and configuration files for 3D Temperature and Humidity fields from AIRS.</a:t>
            </a:r>
          </a:p>
          <a:p>
            <a:pPr indent="-381000" lvl="0" marL="457200" rtl="0">
              <a:spcBef>
                <a:spcPts val="0"/>
              </a:spcBef>
              <a:buSzPts val="2400"/>
              <a:buAutoNum type="arabicPeriod"/>
            </a:pPr>
            <a:r>
              <a:rPr lang="en" sz="2400"/>
              <a:t>Analyze and post remaining evaluations with simulations (not on ESGF but) made available to us (mid 2018)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155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2861300"/>
            <a:ext cx="8520600" cy="2133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Coordinated Regional Climate Downscaling Experiment (CORDEX) has helped paved the way for studying climate change at regional and local scales.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Systematic model evaluation studies across the 14 domains (each with multiple simulations and many variables) have been limited, with differences in data publication requirements (e.g. ESGF vs local storage/ftp) and archiving standards (e.g. use of CF-compliant netCDF) 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300" y="728100"/>
            <a:ext cx="7833390" cy="21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6990300" y="376925"/>
            <a:ext cx="19380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700">
                <a:solidFill>
                  <a:srgbClr val="0000FF"/>
                </a:solidFill>
              </a:rPr>
              <a:t>CORDEX.org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2106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Project Goals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2791375"/>
            <a:ext cx="8520600" cy="2471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en"/>
              <a:t>Make it easy to perform systematic evaluations with CORDEX domains, models and variables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Utilize the Regional Climate Model Evaluation System (RCMES, </a:t>
            </a:r>
            <a:r>
              <a:rPr lang="en">
                <a:solidFill>
                  <a:srgbClr val="0000FF"/>
                </a:solidFill>
              </a:rPr>
              <a:t>http://rcmes.jpl.nasa.gov</a:t>
            </a:r>
            <a:r>
              <a:rPr lang="en"/>
              <a:t>)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en"/>
              <a:t>Leverage NASA satellite observational datasets in evaluations 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Utilize Obs4MIPs (</a:t>
            </a:r>
            <a:r>
              <a:rPr lang="en">
                <a:solidFill>
                  <a:srgbClr val="0000FF"/>
                </a:solidFill>
              </a:rPr>
              <a:t>https://www.earthsystemcog.org/projects/obs4mips/</a:t>
            </a:r>
            <a:r>
              <a:rPr lang="en"/>
              <a:t>)</a:t>
            </a:r>
          </a:p>
          <a:p>
            <a:pPr indent="-342900" lvl="0" marL="457200" rtl="0">
              <a:spcBef>
                <a:spcPts val="0"/>
              </a:spcBef>
              <a:buSzPts val="1800"/>
              <a:buAutoNum type="romanUcPeriod"/>
            </a:pPr>
            <a:r>
              <a:rPr lang="en"/>
              <a:t>Increase communication and collaboration between CORDEX domains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6275" y="1083950"/>
            <a:ext cx="32385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400" y="1258788"/>
            <a:ext cx="958725" cy="79332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1648125" y="1142450"/>
            <a:ext cx="26532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Leverage NASA-sponsored RCMES and NASA- co-sponsored obs4MIPs to benefit WCRP/CORDEX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Reaching out to CORDEX domains (</a:t>
            </a:r>
            <a:r>
              <a:rPr lang="en">
                <a:solidFill>
                  <a:srgbClr val="000000"/>
                </a:solidFill>
              </a:rPr>
              <a:t>10/2016</a:t>
            </a:r>
            <a:r>
              <a:rPr lang="en"/>
              <a:t>)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152400" y="4478950"/>
            <a:ext cx="86799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u="sng">
                <a:solidFill>
                  <a:srgbClr val="0000FF"/>
                </a:solidFill>
                <a:hlinkClick r:id="rId3"/>
              </a:rPr>
              <a:t>https://docs.google.com/spreadsheets/d/14j1z-ItZphsgiJOyUkPGhI1cvY6JGkDjlcP0lTnP5EM/edit#gid=0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30406"/>
            <a:ext cx="9144000" cy="3755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700" y="1041450"/>
            <a:ext cx="4086023" cy="34470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1418150" y="3804775"/>
            <a:ext cx="3192300" cy="71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300"/>
              <a:t>Starting Analyses on these Domains</a:t>
            </a:r>
          </a:p>
        </p:txBody>
      </p:sp>
      <p:sp>
        <p:nvSpPr>
          <p:cNvPr id="88" name="Shape 88"/>
          <p:cNvSpPr/>
          <p:nvPr/>
        </p:nvSpPr>
        <p:spPr>
          <a:xfrm>
            <a:off x="279350" y="3540925"/>
            <a:ext cx="1138800" cy="8256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 txBox="1"/>
          <p:nvPr/>
        </p:nvSpPr>
        <p:spPr>
          <a:xfrm>
            <a:off x="801500" y="571500"/>
            <a:ext cx="3000000" cy="6198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</a:rPr>
              <a:t>ERA-Interim Reanalyses Forced RCM simulations Available on ESGF</a:t>
            </a:r>
          </a:p>
        </p:txBody>
      </p:sp>
      <p:sp>
        <p:nvSpPr>
          <p:cNvPr id="90" name="Shape 90"/>
          <p:cNvSpPr/>
          <p:nvPr/>
        </p:nvSpPr>
        <p:spPr>
          <a:xfrm>
            <a:off x="3203625" y="2791875"/>
            <a:ext cx="1138800" cy="8256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2224025" y="2791875"/>
            <a:ext cx="1138800" cy="8256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3203625" y="1966275"/>
            <a:ext cx="1138800" cy="8256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3410925" y="3857800"/>
            <a:ext cx="864900" cy="2997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4375" y="1088901"/>
            <a:ext cx="4711175" cy="353337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6711725" y="3403075"/>
            <a:ext cx="864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300"/>
              <a:t>RCMES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4779750" y="571500"/>
            <a:ext cx="4086000" cy="6198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</a:rPr>
              <a:t>Schematic of Multi-Domain, Multi-Model and Multi-Variate CORDEX Model Evaluation with Obs4MIPs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6711725" y="3806800"/>
            <a:ext cx="864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 sz="1300"/>
              <a:t>Multiple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 sz="1300"/>
              <a:t>Metrics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More on RCMES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3899" y="863738"/>
            <a:ext cx="6316200" cy="3416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735825" y="4284175"/>
            <a:ext cx="6994200" cy="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RCMES was originally designed and funded by NASA for use in the National Climate Assessment (NCA)</a:t>
            </a:r>
          </a:p>
          <a:p>
            <a:pPr indent="-317500" lvl="0" marL="457200" rtl="0">
              <a:spcBef>
                <a:spcPts val="0"/>
              </a:spcBef>
              <a:buSzPts val="1400"/>
              <a:buChar char="●"/>
            </a:pPr>
            <a:r>
              <a:rPr lang="en"/>
              <a:t>Website: </a:t>
            </a:r>
            <a:r>
              <a:rPr lang="en">
                <a:solidFill>
                  <a:srgbClr val="0000FF"/>
                </a:solidFill>
              </a:rPr>
              <a:t>http://rcmes.jpl.nasa.gov</a:t>
            </a:r>
          </a:p>
        </p:txBody>
      </p:sp>
      <p:sp>
        <p:nvSpPr>
          <p:cNvPr id="105" name="Shape 105"/>
          <p:cNvSpPr/>
          <p:nvPr/>
        </p:nvSpPr>
        <p:spPr>
          <a:xfrm>
            <a:off x="4081850" y="1173250"/>
            <a:ext cx="1081800" cy="251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2859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Key Deliverables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Evaluation results will be available to the public on our website (rcmes.jpl.nasa.gov)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Results will be performed on annual, DJF, and JJA seasons.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Results sorted by </a:t>
            </a:r>
            <a:r>
              <a:rPr b="1" lang="en"/>
              <a:t>domain &gt; obs4Mips-variable &gt; season &gt; models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/>
              <a:t>      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             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Key products: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Metrics plots for Bias, Pattern Correlation, and RMSE.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RCMES configuration file for reproducibility.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RCMES software is open source and available through GitHub (https://github.com/apache/climate)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60413" l="0" r="0" t="0"/>
          <a:stretch/>
        </p:blipFill>
        <p:spPr>
          <a:xfrm>
            <a:off x="3769225" y="2182925"/>
            <a:ext cx="4729200" cy="15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5412300" y="0"/>
            <a:ext cx="37317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Why we need “Systematic Evaluation”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2856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/>
          <p:nvPr/>
        </p:nvSpPr>
        <p:spPr>
          <a:xfrm>
            <a:off x="83025" y="868675"/>
            <a:ext cx="1460100" cy="2715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1618938" y="792475"/>
            <a:ext cx="942900" cy="2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Season</a:t>
            </a:r>
          </a:p>
        </p:txBody>
      </p:sp>
      <p:sp>
        <p:nvSpPr>
          <p:cNvPr id="121" name="Shape 121"/>
          <p:cNvSpPr/>
          <p:nvPr/>
        </p:nvSpPr>
        <p:spPr>
          <a:xfrm>
            <a:off x="83025" y="1321125"/>
            <a:ext cx="1460100" cy="2715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 txBox="1"/>
          <p:nvPr/>
        </p:nvSpPr>
        <p:spPr>
          <a:xfrm>
            <a:off x="1618938" y="1244925"/>
            <a:ext cx="942900" cy="2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Domain</a:t>
            </a:r>
          </a:p>
        </p:txBody>
      </p:sp>
      <p:sp>
        <p:nvSpPr>
          <p:cNvPr id="123" name="Shape 123"/>
          <p:cNvSpPr/>
          <p:nvPr/>
        </p:nvSpPr>
        <p:spPr>
          <a:xfrm>
            <a:off x="83025" y="2045025"/>
            <a:ext cx="3174600" cy="6381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3257631" y="2228325"/>
            <a:ext cx="1460100" cy="2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Observations</a:t>
            </a:r>
          </a:p>
        </p:txBody>
      </p:sp>
      <p:sp>
        <p:nvSpPr>
          <p:cNvPr id="125" name="Shape 125"/>
          <p:cNvSpPr/>
          <p:nvPr/>
        </p:nvSpPr>
        <p:spPr>
          <a:xfrm>
            <a:off x="6825" y="2683125"/>
            <a:ext cx="5329200" cy="24603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4310131" y="4795725"/>
            <a:ext cx="1460100" cy="2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Models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5412300" y="1402075"/>
            <a:ext cx="3631800" cy="27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This Config file (namelist file) is necessary to run each evaluation combination (CORDEX Domain, Season and Variable), forming a large “evaluation matrix”.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 sz="1800"/>
              <a:t>14 variables x 13 domains x 3 seasons x ~10 models &gt; 5000 evaluations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lang="en" sz="1800"/>
              <a:t>Writing that many Config files manually would be cumbersome/prohibitive.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893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Solution: Extract metadata from input filenames</a:t>
            </a:r>
          </a:p>
        </p:txBody>
      </p:sp>
      <p:sp>
        <p:nvSpPr>
          <p:cNvPr id="133" name="Shape 133"/>
          <p:cNvSpPr/>
          <p:nvPr/>
        </p:nvSpPr>
        <p:spPr>
          <a:xfrm>
            <a:off x="206400" y="1040800"/>
            <a:ext cx="8785200" cy="1050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0" y="834550"/>
            <a:ext cx="91440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1800"/>
              <a:t>rlus_NAM-44_ECMWF-ERAINT_evaluation_r1i1p1_UQAM-CRCM5_v1_mon_*.nc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170500" y="1615300"/>
            <a:ext cx="9063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</a:rPr>
              <a:t>Variable</a:t>
            </a:r>
          </a:p>
        </p:txBody>
      </p:sp>
      <p:sp>
        <p:nvSpPr>
          <p:cNvPr id="136" name="Shape 136"/>
          <p:cNvSpPr/>
          <p:nvPr/>
        </p:nvSpPr>
        <p:spPr>
          <a:xfrm>
            <a:off x="311700" y="1205800"/>
            <a:ext cx="549600" cy="2715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861300" y="1205800"/>
            <a:ext cx="966600" cy="2715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 txBox="1"/>
          <p:nvPr/>
        </p:nvSpPr>
        <p:spPr>
          <a:xfrm>
            <a:off x="924400" y="1615300"/>
            <a:ext cx="9063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</a:rPr>
              <a:t>Domain</a:t>
            </a:r>
          </a:p>
        </p:txBody>
      </p:sp>
      <p:sp>
        <p:nvSpPr>
          <p:cNvPr id="139" name="Shape 139"/>
          <p:cNvSpPr/>
          <p:nvPr/>
        </p:nvSpPr>
        <p:spPr>
          <a:xfrm>
            <a:off x="5554300" y="1205800"/>
            <a:ext cx="1812900" cy="3198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6007600" y="1691500"/>
            <a:ext cx="9063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</a:rPr>
              <a:t>Model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11700" y="3733800"/>
            <a:ext cx="8520600" cy="130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We can group all models and obs datasets together by common attributes (domain and variable) to form a unique evaluation, and therefore </a:t>
            </a:r>
            <a:r>
              <a:rPr b="1" lang="en"/>
              <a:t>automatically generate Config Files</a:t>
            </a:r>
            <a:r>
              <a:rPr lang="en"/>
              <a:t> </a:t>
            </a:r>
            <a:r>
              <a:rPr b="1" lang="en"/>
              <a:t>using only the dataset locations as user input</a:t>
            </a:r>
            <a:r>
              <a:rPr lang="en"/>
              <a:t>.</a:t>
            </a:r>
          </a:p>
        </p:txBody>
      </p:sp>
      <p:grpSp>
        <p:nvGrpSpPr>
          <p:cNvPr id="142" name="Shape 142"/>
          <p:cNvGrpSpPr/>
          <p:nvPr/>
        </p:nvGrpSpPr>
        <p:grpSpPr>
          <a:xfrm>
            <a:off x="130200" y="2557675"/>
            <a:ext cx="8861400" cy="1050000"/>
            <a:chOff x="130200" y="3395875"/>
            <a:chExt cx="8861400" cy="1050000"/>
          </a:xfrm>
        </p:grpSpPr>
        <p:sp>
          <p:nvSpPr>
            <p:cNvPr id="143" name="Shape 143"/>
            <p:cNvSpPr/>
            <p:nvPr/>
          </p:nvSpPr>
          <p:spPr>
            <a:xfrm>
              <a:off x="130200" y="3395875"/>
              <a:ext cx="2258100" cy="10500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buNone/>
              </a:pPr>
              <a:r>
                <a:rPr b="1" lang="en"/>
                <a:t>User Input:</a:t>
              </a:r>
            </a:p>
            <a:p>
              <a:pPr indent="0" lvl="0" marL="0" rtl="0" algn="ctr">
                <a:spcBef>
                  <a:spcPts val="0"/>
                </a:spcBef>
                <a:buNone/>
              </a:pPr>
              <a:r>
                <a:rPr b="1" lang="en"/>
                <a:t>Dataset Locations</a:t>
              </a:r>
            </a:p>
            <a:p>
              <a:pPr indent="0" lvl="0" marL="0" rtl="0" algn="ctr">
                <a:spcBef>
                  <a:spcPts val="0"/>
                </a:spcBef>
                <a:buNone/>
              </a:pPr>
              <a:r>
                <a:rPr b="1" lang="en"/>
                <a:t>(obs4mips, CORDEX)</a:t>
              </a:r>
            </a:p>
          </p:txBody>
        </p:sp>
        <p:sp>
          <p:nvSpPr>
            <p:cNvPr id="144" name="Shape 144"/>
            <p:cNvSpPr/>
            <p:nvPr/>
          </p:nvSpPr>
          <p:spPr>
            <a:xfrm>
              <a:off x="2697950" y="3395875"/>
              <a:ext cx="2571300" cy="10500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buNone/>
              </a:pPr>
              <a:r>
                <a:rPr b="1" lang="en"/>
                <a:t>Evaluation Groups</a:t>
              </a:r>
            </a:p>
            <a:p>
              <a:pPr indent="0" lvl="0" marL="0" rtl="0" algn="ctr">
                <a:spcBef>
                  <a:spcPts val="0"/>
                </a:spcBef>
                <a:buNone/>
              </a:pPr>
              <a:r>
                <a:rPr b="1" lang="en"/>
                <a:t>(Season, Domain, Variable)</a:t>
              </a:r>
            </a:p>
          </p:txBody>
        </p:sp>
        <p:sp>
          <p:nvSpPr>
            <p:cNvPr id="145" name="Shape 145"/>
            <p:cNvSpPr/>
            <p:nvPr/>
          </p:nvSpPr>
          <p:spPr>
            <a:xfrm>
              <a:off x="5693575" y="3395875"/>
              <a:ext cx="1521300" cy="10500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buNone/>
              </a:pPr>
              <a:r>
                <a:rPr b="1" lang="en"/>
                <a:t>Config File</a:t>
              </a:r>
            </a:p>
          </p:txBody>
        </p:sp>
        <p:sp>
          <p:nvSpPr>
            <p:cNvPr id="146" name="Shape 146"/>
            <p:cNvSpPr/>
            <p:nvPr/>
          </p:nvSpPr>
          <p:spPr>
            <a:xfrm>
              <a:off x="7470300" y="3395875"/>
              <a:ext cx="1521300" cy="10500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buNone/>
              </a:pPr>
              <a:r>
                <a:rPr b="1" lang="en"/>
                <a:t>RCMES</a:t>
              </a:r>
            </a:p>
          </p:txBody>
        </p:sp>
        <p:cxnSp>
          <p:nvCxnSpPr>
            <p:cNvPr id="147" name="Shape 147"/>
            <p:cNvCxnSpPr>
              <a:stCxn id="143" idx="3"/>
              <a:endCxn id="144" idx="1"/>
            </p:cNvCxnSpPr>
            <p:nvPr/>
          </p:nvCxnSpPr>
          <p:spPr>
            <a:xfrm>
              <a:off x="2388300" y="3920875"/>
              <a:ext cx="3096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148" name="Shape 148"/>
            <p:cNvCxnSpPr>
              <a:endCxn id="145" idx="1"/>
            </p:cNvCxnSpPr>
            <p:nvPr/>
          </p:nvCxnSpPr>
          <p:spPr>
            <a:xfrm>
              <a:off x="5281075" y="3920875"/>
              <a:ext cx="4125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149" name="Shape 149"/>
            <p:cNvCxnSpPr>
              <a:endCxn id="146" idx="1"/>
            </p:cNvCxnSpPr>
            <p:nvPr/>
          </p:nvCxnSpPr>
          <p:spPr>
            <a:xfrm>
              <a:off x="7215000" y="3920875"/>
              <a:ext cx="255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