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4" r:id="rId4"/>
    <p:sldId id="277" r:id="rId5"/>
    <p:sldId id="262" r:id="rId6"/>
    <p:sldId id="261" r:id="rId7"/>
    <p:sldId id="265" r:id="rId8"/>
    <p:sldId id="278" r:id="rId9"/>
    <p:sldId id="270" r:id="rId10"/>
    <p:sldId id="271" r:id="rId11"/>
    <p:sldId id="27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BC106-007D-F048-AD46-4C0D1645A372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ED0A-1040-8D49-86B8-F1ED7114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59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RCMES diagram with some enhancements from </a:t>
            </a:r>
            <a:r>
              <a:rPr lang="en-US" dirty="0" err="1" smtClean="0"/>
              <a:t>Jinwon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A00A-8771-CF4C-9B7D-FA9FC7AD6D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6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5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0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7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4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584A-406B-774B-9A2D-0CE58738DB18}" type="datetimeFigureOut">
              <a:rPr lang="en-US" smtClean="0"/>
              <a:t>10/4/14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584CA-618A-FB42-AB9F-C0ACDE620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incubator.apach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uane.e.waliser@jpl.nasa.gov" TargetMode="External"/><Relationship Id="rId4" Type="http://schemas.openxmlformats.org/officeDocument/2006/relationships/hyperlink" Target="mailto:Chris.a.mattmann@jpl.nasa.gov" TargetMode="External"/><Relationship Id="rId5" Type="http://schemas.openxmlformats.org/officeDocument/2006/relationships/hyperlink" Target="http://climate.incubator.apache.org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aul.c.loikith@jpl.nas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4" Type="http://schemas.openxmlformats.org/officeDocument/2006/relationships/image" Target="../media/image9.tif"/><Relationship Id="rId5" Type="http://schemas.openxmlformats.org/officeDocument/2006/relationships/image" Target="../media/image10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imate.incubator.apach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108" y="756013"/>
            <a:ext cx="8187296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Regional Climate Model Evaluation System (RCMES):  Introduction and Demonstration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1036"/>
            <a:ext cx="91440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Paul C. Loikith, Duane E. </a:t>
            </a:r>
            <a:r>
              <a:rPr lang="en-US" sz="1800" dirty="0" err="1" smtClean="0">
                <a:solidFill>
                  <a:schemeClr val="tx1"/>
                </a:solidFill>
              </a:rPr>
              <a:t>Waliser</a:t>
            </a:r>
            <a:r>
              <a:rPr lang="en-US" sz="1800" dirty="0" smtClean="0">
                <a:solidFill>
                  <a:schemeClr val="tx1"/>
                </a:solidFill>
              </a:rPr>
              <a:t>, Chris </a:t>
            </a:r>
            <a:r>
              <a:rPr lang="en-US" sz="1800" dirty="0" err="1" smtClean="0">
                <a:solidFill>
                  <a:schemeClr val="tx1"/>
                </a:solidFill>
              </a:rPr>
              <a:t>Mattmann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Jinwon</a:t>
            </a:r>
            <a:r>
              <a:rPr lang="en-US" sz="1800" dirty="0" smtClean="0">
                <a:solidFill>
                  <a:schemeClr val="tx1"/>
                </a:solidFill>
              </a:rPr>
              <a:t> Kim, </a:t>
            </a:r>
            <a:r>
              <a:rPr lang="en-US" sz="1800" dirty="0" err="1" smtClean="0">
                <a:solidFill>
                  <a:schemeClr val="tx1"/>
                </a:solidFill>
              </a:rPr>
              <a:t>Huikyo</a:t>
            </a:r>
            <a:r>
              <a:rPr lang="en-US" sz="1800" dirty="0" smtClean="0">
                <a:solidFill>
                  <a:schemeClr val="tx1"/>
                </a:solidFill>
              </a:rPr>
              <a:t> Lee, Paul M. Ramirez, Andrew F. Hart, Cameron E. </a:t>
            </a:r>
            <a:r>
              <a:rPr lang="en-US" sz="1800" dirty="0" err="1" smtClean="0">
                <a:solidFill>
                  <a:schemeClr val="tx1"/>
                </a:solidFill>
              </a:rPr>
              <a:t>Goodale</a:t>
            </a:r>
            <a:r>
              <a:rPr lang="en-US" sz="1800" dirty="0" smtClean="0">
                <a:solidFill>
                  <a:schemeClr val="tx1"/>
                </a:solidFill>
              </a:rPr>
              <a:t>, Michael J. Joyce, </a:t>
            </a:r>
            <a:r>
              <a:rPr lang="en-US" sz="1800" dirty="0" err="1" smtClean="0">
                <a:solidFill>
                  <a:schemeClr val="tx1"/>
                </a:solidFill>
              </a:rPr>
              <a:t>Shakeh</a:t>
            </a:r>
            <a:r>
              <a:rPr lang="en-US" sz="1800" dirty="0" smtClean="0">
                <a:solidFill>
                  <a:schemeClr val="tx1"/>
                </a:solidFill>
              </a:rPr>
              <a:t> E. </a:t>
            </a:r>
            <a:r>
              <a:rPr lang="en-US" sz="1800" dirty="0" err="1" smtClean="0">
                <a:solidFill>
                  <a:schemeClr val="tx1"/>
                </a:solidFill>
              </a:rPr>
              <a:t>Khudikyan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Maziyar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Boustani</a:t>
            </a:r>
            <a:r>
              <a:rPr lang="en-US" sz="1800" dirty="0" smtClean="0">
                <a:solidFill>
                  <a:schemeClr val="tx1"/>
                </a:solidFill>
              </a:rPr>
              <a:t>, Kim Whitehall, Alex Goodman, </a:t>
            </a:r>
            <a:r>
              <a:rPr lang="en-US" sz="1800" dirty="0" err="1" smtClean="0">
                <a:solidFill>
                  <a:schemeClr val="tx1"/>
                </a:solidFill>
              </a:rPr>
              <a:t>Jesslyn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Whittell</a:t>
            </a:r>
            <a:r>
              <a:rPr lang="en-US" sz="1800" dirty="0" smtClean="0">
                <a:solidFill>
                  <a:schemeClr val="tx1"/>
                </a:solidFill>
              </a:rPr>
              <a:t>, and Paul </a:t>
            </a:r>
            <a:r>
              <a:rPr lang="en-US" sz="1800" dirty="0" err="1" smtClean="0">
                <a:solidFill>
                  <a:schemeClr val="tx1"/>
                </a:solidFill>
              </a:rPr>
              <a:t>Zimdars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14" y="5409240"/>
            <a:ext cx="9079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WCRP VAMOS/CORDEX Workshop on Latin-America and Caribbean CORDEX</a:t>
            </a:r>
          </a:p>
          <a:p>
            <a:pPr algn="ctr"/>
            <a:r>
              <a:rPr lang="en-US" dirty="0" smtClean="0"/>
              <a:t>LAC Phase II-Caribbean</a:t>
            </a:r>
          </a:p>
          <a:p>
            <a:pPr algn="ctr"/>
            <a:r>
              <a:rPr lang="en-US" dirty="0" smtClean="0"/>
              <a:t>April, 7-9, 2014 </a:t>
            </a:r>
          </a:p>
          <a:p>
            <a:pPr algn="ctr"/>
            <a:r>
              <a:rPr lang="en-US" dirty="0" smtClean="0"/>
              <a:t> Santo Domingo, Dominican Republic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9286" y="3430278"/>
            <a:ext cx="5317417" cy="170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>
            <a:off x="-26988" y="2049697"/>
            <a:ext cx="9144000" cy="16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3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Future Direction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35" y="1022331"/>
            <a:ext cx="8565587" cy="480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Observations and metrics continue to be added to RCMES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Community can contribute to RCEMT via the Apache Open Climate Workbench (</a:t>
            </a:r>
            <a:r>
              <a:rPr lang="en-US" dirty="0">
                <a:hlinkClick r:id="rId2"/>
              </a:rPr>
              <a:t>http://climate.incubator.apache.org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Integration of metrics into the RCMES toolkit</a:t>
            </a:r>
          </a:p>
          <a:p>
            <a:endParaRPr lang="en-US" dirty="0" smtClean="0"/>
          </a:p>
          <a:p>
            <a:r>
              <a:rPr lang="en-US" dirty="0" smtClean="0"/>
              <a:t>Expanding user community and fostering new collaborations within CORDEX</a:t>
            </a:r>
            <a:endParaRPr lang="en-US" dirty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RCMES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6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Contact information:  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sz="2400" dirty="0" smtClean="0"/>
              <a:t>Paul Loikith: </a:t>
            </a:r>
            <a:r>
              <a:rPr lang="en-US" sz="2400" dirty="0" smtClean="0">
                <a:hlinkClick r:id="rId2"/>
              </a:rPr>
              <a:t>paul.c.loikith@jpl.nasa.gov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Duane </a:t>
            </a:r>
            <a:r>
              <a:rPr lang="en-US" sz="2400" dirty="0" err="1" smtClean="0"/>
              <a:t>Waliser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duane.e.waliser@jpl.nasa.gov</a:t>
            </a:r>
            <a:r>
              <a:rPr lang="en-US" sz="2400" dirty="0" smtClean="0"/>
              <a:t> (science PI) </a:t>
            </a:r>
          </a:p>
          <a:p>
            <a:pPr marL="0" indent="0">
              <a:buNone/>
            </a:pPr>
            <a:r>
              <a:rPr lang="en-US" sz="2400" dirty="0" smtClean="0"/>
              <a:t>Chris </a:t>
            </a:r>
            <a:r>
              <a:rPr lang="en-US" sz="2400" dirty="0" err="1" smtClean="0"/>
              <a:t>Mattmann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4"/>
              </a:rPr>
              <a:t>chris.a.mattmann@jpl.nasa.gov</a:t>
            </a:r>
            <a:r>
              <a:rPr lang="en-US" sz="2400" dirty="0" smtClean="0"/>
              <a:t> (IT PI)</a:t>
            </a:r>
          </a:p>
          <a:p>
            <a:pPr marL="0" lvl="1" indent="0">
              <a:buNone/>
            </a:pPr>
            <a:r>
              <a:rPr lang="en-US" sz="2400" dirty="0" smtClean="0"/>
              <a:t>General questions:  </a:t>
            </a:r>
            <a:r>
              <a:rPr lang="en-US" sz="2400" dirty="0" err="1" smtClean="0"/>
              <a:t>rcmes-general@jpl.nasa.gov</a:t>
            </a:r>
            <a:endParaRPr lang="en-US" sz="24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u="sng" dirty="0" smtClean="0"/>
              <a:t>Websites:</a:t>
            </a:r>
          </a:p>
          <a:p>
            <a:pPr marL="0" indent="0">
              <a:buNone/>
            </a:pPr>
            <a:r>
              <a:rPr lang="en-US" sz="2400" dirty="0" err="1" smtClean="0"/>
              <a:t>rcmes.jpl.nasa.gov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r</a:t>
            </a:r>
            <a:r>
              <a:rPr lang="en-US" sz="2400" dirty="0" err="1" smtClean="0"/>
              <a:t>cmes.jpl.nasa.gov</a:t>
            </a:r>
            <a:r>
              <a:rPr lang="en-US" sz="2400" dirty="0" smtClean="0"/>
              <a:t>/downloads</a:t>
            </a:r>
          </a:p>
          <a:p>
            <a:pPr marL="0" lvl="1" indent="0">
              <a:buNone/>
            </a:pPr>
            <a:r>
              <a:rPr lang="en-US" sz="2400" dirty="0" smtClean="0">
                <a:hlinkClick r:id="rId5"/>
              </a:rPr>
              <a:t>http://climate.incubator.apache.org/</a:t>
            </a: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4869" y="6126163"/>
            <a:ext cx="839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pic>
        <p:nvPicPr>
          <p:cNvPr id="5" name="Picture 7" descr="Nasa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8" name="Picture 14" descr="rcmes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1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91" y="306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The Regional Climate Model Evaluation System (RCMES)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0" y="1600200"/>
            <a:ext cx="907166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Joint collaboration:  </a:t>
            </a:r>
            <a:r>
              <a:rPr lang="en-US" dirty="0" smtClean="0">
                <a:solidFill>
                  <a:srgbClr val="FF0000"/>
                </a:solidFill>
              </a:rPr>
              <a:t>JPL/NASA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UCLA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Designed to facility model evaluation and decision making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Provides access to numerous (NASA) observation datasets (RCMED)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Python-based built-in toolkit (RCMET) has </a:t>
            </a:r>
            <a:r>
              <a:rPr lang="en-US" dirty="0" err="1" smtClean="0">
                <a:solidFill>
                  <a:srgbClr val="000000"/>
                </a:solidFill>
              </a:rPr>
              <a:t>regridding</a:t>
            </a:r>
            <a:r>
              <a:rPr lang="en-US" dirty="0" smtClean="0">
                <a:solidFill>
                  <a:srgbClr val="000000"/>
                </a:solidFill>
              </a:rPr>
              <a:t> capabilities and calculates and visualizes several common metrics (RMSE, Bias)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Connection to the Earth System Grid Federation allowing for access to CORDEX and </a:t>
            </a:r>
            <a:r>
              <a:rPr lang="en-US" smtClean="0">
                <a:solidFill>
                  <a:srgbClr val="000000"/>
                </a:solidFill>
              </a:rPr>
              <a:t>CMIP5 models.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Initial target:  CORDEX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6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2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13716"/>
            <a:ext cx="8924903" cy="653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67" dirty="0" smtClean="0">
                <a:solidFill>
                  <a:srgbClr val="06686D"/>
                </a:solidFill>
              </a:rPr>
              <a:t>RCMES</a:t>
            </a:r>
            <a:r>
              <a:rPr lang="en-US" sz="2667" b="1" dirty="0" smtClean="0">
                <a:solidFill>
                  <a:srgbClr val="06686D"/>
                </a:solidFill>
              </a:rPr>
              <a:t> </a:t>
            </a:r>
            <a:r>
              <a:rPr lang="en-US" sz="2667" dirty="0" smtClean="0">
                <a:solidFill>
                  <a:srgbClr val="06686D"/>
                </a:solidFill>
              </a:rPr>
              <a:t>Architecture</a:t>
            </a:r>
            <a:r>
              <a:rPr lang="en-US" sz="2667" b="1" dirty="0" smtClean="0">
                <a:solidFill>
                  <a:srgbClr val="06686D"/>
                </a:solidFill>
              </a:rPr>
              <a:t/>
            </a:r>
            <a:br>
              <a:rPr lang="en-US" sz="2667" b="1" dirty="0" smtClean="0">
                <a:solidFill>
                  <a:srgbClr val="06686D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(http://</a:t>
            </a:r>
            <a:r>
              <a:rPr lang="en-US" sz="2000" b="1" dirty="0" err="1" smtClean="0">
                <a:solidFill>
                  <a:srgbClr val="0000FF"/>
                </a:solidFill>
                <a:latin typeface="Century Gothic"/>
                <a:cs typeface="Century Gothic"/>
              </a:rPr>
              <a:t>rcmes.jpl.nasa.gov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; Powered by </a:t>
            </a:r>
            <a:r>
              <a:rPr lang="en-US" sz="2000" b="1" i="1" dirty="0" smtClean="0">
                <a:solidFill>
                  <a:srgbClr val="0000FF"/>
                </a:solidFill>
                <a:latin typeface="Century Gothic"/>
                <a:cs typeface="Century Gothic"/>
              </a:rPr>
              <a:t>Apache Open Climate Workbench</a:t>
            </a:r>
            <a:r>
              <a:rPr lang="en-US" sz="2000" b="1" dirty="0" smtClean="0">
                <a:solidFill>
                  <a:srgbClr val="0000FF"/>
                </a:solidFill>
                <a:latin typeface="Century Gothic"/>
                <a:cs typeface="Century Gothic"/>
              </a:rPr>
              <a:t>)</a:t>
            </a:r>
            <a:endParaRPr lang="en-US" sz="2000" b="1" dirty="0">
              <a:solidFill>
                <a:srgbClr val="06686D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2884" y="1017632"/>
            <a:ext cx="8742019" cy="5702357"/>
            <a:chOff x="182884" y="861050"/>
            <a:chExt cx="8742019" cy="5702357"/>
          </a:xfrm>
        </p:grpSpPr>
        <p:sp>
          <p:nvSpPr>
            <p:cNvPr id="51" name="TextBox 5"/>
            <p:cNvSpPr txBox="1">
              <a:spLocks noChangeArrowheads="1"/>
            </p:cNvSpPr>
            <p:nvPr/>
          </p:nvSpPr>
          <p:spPr bwMode="auto">
            <a:xfrm>
              <a:off x="182884" y="5516967"/>
              <a:ext cx="1298726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latin typeface="+mj-lt"/>
                </a:rPr>
                <a:t>Raw Data:</a:t>
              </a:r>
              <a:endParaRPr lang="en-US" sz="1400" b="1" dirty="0">
                <a:latin typeface="+mj-lt"/>
              </a:endParaRP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Various sources, formats,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Resolutions,</a:t>
              </a:r>
            </a:p>
            <a:p>
              <a:pPr algn="ctr" eaLnBrk="1" hangingPunct="1"/>
              <a:r>
                <a:rPr lang="en-US" sz="1200" dirty="0" smtClean="0">
                  <a:latin typeface="+mj-lt"/>
                </a:rPr>
                <a:t>Coverage</a:t>
              </a:r>
              <a:endParaRPr lang="en-US" sz="1200" dirty="0">
                <a:latin typeface="+mj-lt"/>
              </a:endParaRPr>
            </a:p>
          </p:txBody>
        </p:sp>
        <p:grpSp>
          <p:nvGrpSpPr>
            <p:cNvPr id="6" name="Group 90"/>
            <p:cNvGrpSpPr/>
            <p:nvPr/>
          </p:nvGrpSpPr>
          <p:grpSpPr>
            <a:xfrm>
              <a:off x="224434" y="861050"/>
              <a:ext cx="8700469" cy="5702357"/>
              <a:chOff x="215027" y="752195"/>
              <a:chExt cx="8700469" cy="5702357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4608805" y="3375563"/>
                <a:ext cx="3257578" cy="190509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20" name="TextBox 5"/>
              <p:cNvSpPr txBox="1">
                <a:spLocks noChangeArrowheads="1"/>
              </p:cNvSpPr>
              <p:nvPr/>
            </p:nvSpPr>
            <p:spPr bwMode="auto">
              <a:xfrm>
                <a:off x="1318293" y="5408112"/>
                <a:ext cx="340825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00FF"/>
                    </a:solidFill>
                    <a:latin typeface="+mj-lt"/>
                  </a:rPr>
                  <a:t>RCMED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00FF"/>
                    </a:solidFill>
                    <a:latin typeface="+mj-lt"/>
                  </a:rPr>
                  <a:t>(Regional Climate Model Evaluation Database</a:t>
                </a:r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00FF"/>
                    </a:solidFill>
                    <a:latin typeface="+mj-lt"/>
                  </a:rPr>
                  <a:t>A large scalable database to store data from variety of sources in a common format</a:t>
                </a:r>
                <a:endParaRPr lang="en-US" sz="1200" dirty="0">
                  <a:solidFill>
                    <a:srgbClr val="0000FF"/>
                  </a:solidFill>
                  <a:latin typeface="+mj-lt"/>
                </a:endParaRPr>
              </a:p>
            </p:txBody>
          </p:sp>
          <p:sp>
            <p:nvSpPr>
              <p:cNvPr id="21" name="TextBox 6"/>
              <p:cNvSpPr txBox="1">
                <a:spLocks noChangeArrowheads="1"/>
              </p:cNvSpPr>
              <p:nvPr/>
            </p:nvSpPr>
            <p:spPr bwMode="auto">
              <a:xfrm>
                <a:off x="4801239" y="5408112"/>
                <a:ext cx="3083051" cy="1046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400" b="1" dirty="0">
                    <a:solidFill>
                      <a:srgbClr val="008000"/>
                    </a:solidFill>
                    <a:latin typeface="+mj-lt"/>
                  </a:rPr>
                  <a:t>RCMET</a:t>
                </a:r>
              </a:p>
              <a:p>
                <a:pPr algn="ctr" eaLnBrk="1" hangingPunct="1"/>
                <a:r>
                  <a:rPr lang="en-US" sz="1200" dirty="0">
                    <a:solidFill>
                      <a:srgbClr val="008000"/>
                    </a:solidFill>
                    <a:latin typeface="+mj-lt"/>
                  </a:rPr>
                  <a:t>(Regional Climate Model Evaluation Tool</a:t>
                </a:r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)</a:t>
                </a:r>
              </a:p>
              <a:p>
                <a:pPr algn="ctr" eaLnBrk="1" hangingPunct="1"/>
                <a:r>
                  <a:rPr lang="en-US" sz="1200" dirty="0" smtClean="0">
                    <a:solidFill>
                      <a:srgbClr val="008000"/>
                    </a:solidFill>
                    <a:latin typeface="+mj-lt"/>
                  </a:rPr>
                  <a:t>A library of code for extracting data from RCMED and model and for calculating evaluation metrics</a:t>
                </a:r>
                <a:endParaRPr lang="en-US" sz="1200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2" name="Rounded Rectangle 1"/>
              <p:cNvSpPr/>
              <p:nvPr/>
            </p:nvSpPr>
            <p:spPr>
              <a:xfrm>
                <a:off x="1473876" y="1556561"/>
                <a:ext cx="2928041" cy="3724093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2956318" y="1807704"/>
                <a:ext cx="1110430" cy="27267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Metadata</a:t>
                </a:r>
                <a:endParaRPr lang="en-US" sz="14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956318" y="229017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56318" y="2564561"/>
                <a:ext cx="1110430" cy="56311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Data Table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956318" y="3122197"/>
                <a:ext cx="1110430" cy="39327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56318" y="3515476"/>
                <a:ext cx="1110430" cy="43363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56318" y="3950828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56318" y="4225211"/>
                <a:ext cx="1110430" cy="27267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000000"/>
                    </a:solidFill>
                    <a:latin typeface="+mj-lt"/>
                  </a:rPr>
                  <a:t>Data Table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48300" y="4524254"/>
                <a:ext cx="1470208" cy="654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Common Format,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Native grid,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Efficient architecture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956318" y="2899957"/>
                <a:ext cx="11229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+mj-lt"/>
                  </a:rPr>
                  <a:t>Cloud Database</a:t>
                </a:r>
                <a:endParaRPr lang="en-US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596459" y="2791543"/>
                <a:ext cx="911260" cy="1168035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Extractor for various data formats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48501" y="1936863"/>
                <a:ext cx="0" cy="84750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048500" y="1935275"/>
                <a:ext cx="89366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5" idx="3"/>
              </p:cNvCxnSpPr>
              <p:nvPr/>
            </p:nvCxnSpPr>
            <p:spPr>
              <a:xfrm flipV="1">
                <a:off x="2507719" y="2426513"/>
                <a:ext cx="434443" cy="9490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 flipH="1" flipV="1">
                <a:off x="2460219" y="2893620"/>
                <a:ext cx="529442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V="1">
                <a:off x="2507719" y="3318837"/>
                <a:ext cx="434443" cy="5672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5" idx="3"/>
              </p:cNvCxnSpPr>
              <p:nvPr/>
            </p:nvCxnSpPr>
            <p:spPr>
              <a:xfrm>
                <a:off x="2507719" y="3375561"/>
                <a:ext cx="434443" cy="35673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H="1">
                <a:off x="2368367" y="3514912"/>
                <a:ext cx="713148" cy="43444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6200000" flipH="1">
                <a:off x="2231946" y="3651331"/>
                <a:ext cx="985988" cy="43444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/>
              <p:cNvSpPr/>
              <p:nvPr/>
            </p:nvSpPr>
            <p:spPr>
              <a:xfrm>
                <a:off x="295751" y="1771178"/>
                <a:ext cx="986600" cy="331370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TRMM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6323" y="2334938"/>
                <a:ext cx="1017823" cy="421049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MODIS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Diamond 46"/>
              <p:cNvSpPr/>
              <p:nvPr/>
            </p:nvSpPr>
            <p:spPr>
              <a:xfrm>
                <a:off x="215027" y="2911193"/>
                <a:ext cx="1065529" cy="454801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AIRS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8" name="Hexagon 47"/>
              <p:cNvSpPr/>
              <p:nvPr/>
            </p:nvSpPr>
            <p:spPr>
              <a:xfrm>
                <a:off x="284988" y="3501971"/>
                <a:ext cx="986600" cy="409669"/>
              </a:xfrm>
              <a:prstGeom prst="hexagon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CERES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9" name="Regular Pentagon 48"/>
              <p:cNvSpPr/>
              <p:nvPr/>
            </p:nvSpPr>
            <p:spPr>
              <a:xfrm>
                <a:off x="266323" y="4679793"/>
                <a:ext cx="986602" cy="443808"/>
              </a:xfrm>
              <a:prstGeom prst="pentagon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  <a:latin typeface="+mj-lt"/>
                  </a:rPr>
                  <a:t>ETC</a:t>
                </a:r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64528" y="4073563"/>
                <a:ext cx="986600" cy="423997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Soil moisture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608805" y="1552437"/>
                <a:ext cx="3257578" cy="15461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+mj-lt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831239" y="1731174"/>
                <a:ext cx="1348953" cy="43460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Extract OBS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18239" y="1731174"/>
                <a:ext cx="1348953" cy="43460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Extract model data</a:t>
                </a:r>
                <a:endParaRPr lang="en-US" sz="1200" b="1" dirty="0">
                  <a:latin typeface="+mj-lt"/>
                </a:endParaRPr>
              </a:p>
            </p:txBody>
          </p:sp>
          <p:cxnSp>
            <p:nvCxnSpPr>
              <p:cNvPr id="87" name="Straight Arrow Connector 86"/>
              <p:cNvCxnSpPr>
                <a:endCxn id="71" idx="0"/>
              </p:cNvCxnSpPr>
              <p:nvPr/>
            </p:nvCxnSpPr>
            <p:spPr>
              <a:xfrm>
                <a:off x="6992716" y="1382139"/>
                <a:ext cx="0" cy="349035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Smiley Face 95"/>
              <p:cNvSpPr/>
              <p:nvPr/>
            </p:nvSpPr>
            <p:spPr>
              <a:xfrm>
                <a:off x="5772344" y="1003348"/>
                <a:ext cx="401816" cy="378791"/>
              </a:xfrm>
              <a:prstGeom prst="smileyFace">
                <a:avLst/>
              </a:prstGeom>
              <a:solidFill>
                <a:srgbClr val="F3E58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9709" y="944705"/>
                <a:ext cx="5822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+mj-lt"/>
                  </a:rPr>
                  <a:t>User</a:t>
                </a:r>
              </a:p>
              <a:p>
                <a:r>
                  <a:rPr lang="en-US" sz="1400" b="1" dirty="0" smtClean="0">
                    <a:latin typeface="+mj-lt"/>
                  </a:rPr>
                  <a:t>input</a:t>
                </a:r>
                <a:endParaRPr lang="en-US" sz="1400" b="1" dirty="0">
                  <a:latin typeface="+mj-lt"/>
                </a:endParaRPr>
              </a:p>
            </p:txBody>
          </p:sp>
          <p:cxnSp>
            <p:nvCxnSpPr>
              <p:cNvPr id="99" name="Straight Arrow Connector 98"/>
              <p:cNvCxnSpPr>
                <a:stCxn id="96" idx="4"/>
              </p:cNvCxnSpPr>
              <p:nvPr/>
            </p:nvCxnSpPr>
            <p:spPr>
              <a:xfrm>
                <a:off x="5973252" y="1382139"/>
                <a:ext cx="7175" cy="274181"/>
              </a:xfrm>
              <a:prstGeom prst="straightConnector1">
                <a:avLst/>
              </a:prstGeom>
              <a:ln w="63500">
                <a:solidFill>
                  <a:schemeClr val="bg1">
                    <a:lumMod val="50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5059131" y="2408045"/>
                <a:ext cx="2389368" cy="5516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Regridder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(Put the OBS &amp; model data on the same time/space grid)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059131" y="3757168"/>
                <a:ext cx="2389368" cy="551619"/>
              </a:xfrm>
              <a:prstGeom prst="rect">
                <a:avLst/>
              </a:prstGeom>
              <a:solidFill>
                <a:srgbClr val="EBEF95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Analyzer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Calculate evaluation metrics &amp; assessment model input data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059131" y="4639291"/>
                <a:ext cx="2389368" cy="551619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srgbClr val="000000"/>
                    </a:solidFill>
                    <a:latin typeface="+mj-lt"/>
                  </a:rPr>
                  <a:t>Visualizer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+mj-lt"/>
                  </a:rPr>
                  <a:t>(Plot the metrics)</a:t>
                </a:r>
                <a:endParaRPr lang="en-US" sz="1200" b="1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>
              <a:xfrm rot="16200000" flipH="1">
                <a:off x="6876305" y="2282734"/>
                <a:ext cx="223625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16200000" flipH="1">
                <a:off x="5409396" y="2277864"/>
                <a:ext cx="233366" cy="9197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68" idx="2"/>
                <a:endCxn id="101" idx="0"/>
              </p:cNvCxnSpPr>
              <p:nvPr/>
            </p:nvCxnSpPr>
            <p:spPr>
              <a:xfrm rot="16200000" flipH="1">
                <a:off x="5916415" y="3419768"/>
                <a:ext cx="658578" cy="16221"/>
              </a:xfrm>
              <a:prstGeom prst="straightConnector1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28"/>
              <p:cNvGrpSpPr/>
              <p:nvPr/>
            </p:nvGrpSpPr>
            <p:grpSpPr>
              <a:xfrm>
                <a:off x="4068940" y="1538761"/>
                <a:ext cx="762299" cy="2822785"/>
                <a:chOff x="4337145" y="1538641"/>
                <a:chExt cx="762299" cy="2822785"/>
              </a:xfrm>
            </p:grpSpPr>
            <p:cxnSp>
              <p:nvCxnSpPr>
                <p:cNvPr id="74" name="Straight Arrow Connector 73"/>
                <p:cNvCxnSpPr/>
                <p:nvPr/>
              </p:nvCxnSpPr>
              <p:spPr>
                <a:xfrm>
                  <a:off x="4487826" y="1936743"/>
                  <a:ext cx="611618" cy="0"/>
                </a:xfrm>
                <a:prstGeom prst="straightConnector1">
                  <a:avLst/>
                </a:prstGeom>
                <a:ln w="63500">
                  <a:solidFill>
                    <a:srgbClr val="FF6600"/>
                  </a:solidFill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487826" y="1943919"/>
                  <a:ext cx="0" cy="2417507"/>
                </a:xfrm>
                <a:prstGeom prst="line">
                  <a:avLst/>
                </a:prstGeom>
                <a:ln w="12700"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4337145" y="1936743"/>
                  <a:ext cx="150681" cy="8764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338864" y="243903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340583" y="2846000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4342302" y="3318717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4344021" y="3728071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345740" y="4088588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4347459" y="4361426"/>
                  <a:ext cx="150681" cy="0"/>
                </a:xfrm>
                <a:prstGeom prst="line">
                  <a:avLst/>
                </a:prstGeom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2" name="TextBox 111"/>
                <p:cNvSpPr txBox="1"/>
                <p:nvPr/>
              </p:nvSpPr>
              <p:spPr>
                <a:xfrm>
                  <a:off x="4515138" y="1538641"/>
                  <a:ext cx="4796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6600"/>
                      </a:solidFill>
                      <a:latin typeface="+mj-lt"/>
                    </a:rPr>
                    <a:t>URL</a:t>
                  </a:r>
                  <a:endParaRPr lang="en-US" sz="1400" b="1" dirty="0">
                    <a:solidFill>
                      <a:srgbClr val="FF6600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114" name="Straight Arrow Connector 113"/>
              <p:cNvCxnSpPr/>
              <p:nvPr/>
            </p:nvCxnSpPr>
            <p:spPr>
              <a:xfrm rot="5400000">
                <a:off x="6088297" y="4466103"/>
                <a:ext cx="318336" cy="3704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8058947" y="2615242"/>
                <a:ext cx="856549" cy="169886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Use the re-gridded data for user’s own analyses and VIS.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116" name="Straight Arrow Connector 115"/>
              <p:cNvCxnSpPr>
                <a:endCxn id="115" idx="1"/>
              </p:cNvCxnSpPr>
              <p:nvPr/>
            </p:nvCxnSpPr>
            <p:spPr>
              <a:xfrm>
                <a:off x="6253815" y="3451171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xtBox 118"/>
              <p:cNvSpPr txBox="1"/>
              <p:nvPr/>
            </p:nvSpPr>
            <p:spPr>
              <a:xfrm>
                <a:off x="6318239" y="3215499"/>
                <a:ext cx="1605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Data extractor</a:t>
                </a:r>
              </a:p>
              <a:p>
                <a:r>
                  <a:rPr lang="en-US" sz="1100" b="1" dirty="0" smtClean="0">
                    <a:solidFill>
                      <a:srgbClr val="008000"/>
                    </a:solidFill>
                    <a:latin typeface="+mj-lt"/>
                  </a:rPr>
                  <a:t>(Binary or netCDF) </a:t>
                </a:r>
                <a:endParaRPr lang="en-US" sz="11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cxnSp>
            <p:nvCxnSpPr>
              <p:cNvPr id="155" name="Straight Connector 154"/>
              <p:cNvCxnSpPr>
                <a:stCxn id="30" idx="3"/>
                <a:endCxn id="5" idx="1"/>
              </p:cNvCxnSpPr>
              <p:nvPr/>
            </p:nvCxnSpPr>
            <p:spPr>
              <a:xfrm>
                <a:off x="1282351" y="1936863"/>
                <a:ext cx="314108" cy="1438698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>
                <a:stCxn id="49" idx="5"/>
                <a:endCxn id="5" idx="1"/>
              </p:cNvCxnSpPr>
              <p:nvPr/>
            </p:nvCxnSpPr>
            <p:spPr>
              <a:xfrm flipV="1">
                <a:off x="1252924" y="3375561"/>
                <a:ext cx="343535" cy="1473751"/>
              </a:xfrm>
              <a:prstGeom prst="line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stCxn id="31" idx="6"/>
                <a:endCxn id="5" idx="1"/>
              </p:cNvCxnSpPr>
              <p:nvPr/>
            </p:nvCxnSpPr>
            <p:spPr>
              <a:xfrm>
                <a:off x="1284146" y="2545463"/>
                <a:ext cx="312313" cy="830098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50" idx="3"/>
                <a:endCxn id="5" idx="1"/>
              </p:cNvCxnSpPr>
              <p:nvPr/>
            </p:nvCxnSpPr>
            <p:spPr>
              <a:xfrm flipV="1">
                <a:off x="1251128" y="3375561"/>
                <a:ext cx="345331" cy="910001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47" idx="3"/>
                <a:endCxn id="5" idx="1"/>
              </p:cNvCxnSpPr>
              <p:nvPr/>
            </p:nvCxnSpPr>
            <p:spPr>
              <a:xfrm>
                <a:off x="1280556" y="3138594"/>
                <a:ext cx="315903" cy="236967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>
                <a:stCxn id="48" idx="0"/>
                <a:endCxn id="5" idx="1"/>
              </p:cNvCxnSpPr>
              <p:nvPr/>
            </p:nvCxnSpPr>
            <p:spPr>
              <a:xfrm flipV="1">
                <a:off x="1271588" y="3375561"/>
                <a:ext cx="324871" cy="331245"/>
              </a:xfrm>
              <a:prstGeom prst="straightConnector1">
                <a:avLst/>
              </a:prstGeom>
              <a:ln w="12700">
                <a:solidFill>
                  <a:srgbClr val="0000FF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tangle 175"/>
              <p:cNvSpPr/>
              <p:nvPr/>
            </p:nvSpPr>
            <p:spPr>
              <a:xfrm>
                <a:off x="6318239" y="752195"/>
                <a:ext cx="1348953" cy="627118"/>
              </a:xfrm>
              <a:prstGeom prst="rect">
                <a:avLst/>
              </a:prstGeom>
              <a:solidFill>
                <a:srgbClr val="FF4F0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+mj-lt"/>
                  </a:rPr>
                  <a:t>Model data</a:t>
                </a:r>
                <a:endParaRPr lang="en-US" sz="1200" b="1" dirty="0">
                  <a:latin typeface="+mj-lt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368726" y="752195"/>
                <a:ext cx="3033191" cy="715730"/>
              </a:xfrm>
              <a:prstGeom prst="roundRect">
                <a:avLst/>
              </a:prstGeom>
              <a:solidFill>
                <a:srgbClr val="FAB318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/>
                    </a:solidFill>
                    <a:latin typeface="+mj-lt"/>
                  </a:rPr>
                  <a:t>Other Data Centers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(ESGF, DAAC, </a:t>
                </a:r>
                <a:r>
                  <a:rPr lang="en-US" sz="16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ExArch</a:t>
                </a:r>
                <a:r>
                  <a:rPr lang="en-US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</a:rPr>
                  <a:t> Network</a:t>
                </a:r>
                <a:r>
                  <a:rPr lang="en-US" sz="16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endParaRPr lang="en-US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grpSp>
            <p:nvGrpSpPr>
              <p:cNvPr id="11" name="Group 89"/>
              <p:cNvGrpSpPr/>
              <p:nvPr/>
            </p:nvGrpSpPr>
            <p:grpSpPr>
              <a:xfrm>
                <a:off x="4401918" y="943117"/>
                <a:ext cx="1916321" cy="788056"/>
                <a:chOff x="4401918" y="943117"/>
                <a:chExt cx="1916321" cy="788056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401918" y="1204725"/>
                  <a:ext cx="827792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97" idx="1"/>
                </p:cNvCxnSpPr>
                <p:nvPr/>
              </p:nvCxnSpPr>
              <p:spPr>
                <a:xfrm rot="10800000" flipH="1" flipV="1">
                  <a:off x="5229708" y="1206314"/>
                  <a:ext cx="1" cy="524859"/>
                </a:xfrm>
                <a:prstGeom prst="straightConnector1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417343" y="943117"/>
                  <a:ext cx="1900896" cy="158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Rectangle 87"/>
              <p:cNvSpPr/>
              <p:nvPr/>
            </p:nvSpPr>
            <p:spPr>
              <a:xfrm>
                <a:off x="8058947" y="4393579"/>
                <a:ext cx="856549" cy="84943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  <a:latin typeface="+mj-lt"/>
                  </a:rPr>
                  <a:t>Assess. modeling</a:t>
                </a:r>
                <a:endParaRPr lang="en-US" sz="1200" b="1" dirty="0">
                  <a:solidFill>
                    <a:srgbClr val="FFFFFF"/>
                  </a:solidFill>
                  <a:latin typeface="+mj-lt"/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>
                <a:off x="6253815" y="4490807"/>
                <a:ext cx="1805132" cy="13505"/>
              </a:xfrm>
              <a:prstGeom prst="straightConnector1">
                <a:avLst/>
              </a:prstGeom>
              <a:ln w="25400">
                <a:solidFill>
                  <a:srgbClr val="008000"/>
                </a:solidFill>
                <a:prstDash val="dash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819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311" y="3959772"/>
            <a:ext cx="4032689" cy="19890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092450" y="0"/>
            <a:ext cx="6051550" cy="1143000"/>
          </a:xfrm>
        </p:spPr>
        <p:txBody>
          <a:bodyPr>
            <a:noAutofit/>
          </a:bodyPr>
          <a:lstStyle/>
          <a:p>
            <a:r>
              <a:rPr lang="en-US" sz="2400" b="0" dirty="0" smtClean="0"/>
              <a:t>Evaluation of Cloud Computing for Storage &amp; Application of NASA Observations</a:t>
            </a:r>
            <a:endParaRPr lang="en-US" sz="2400" b="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0" y="1189038"/>
            <a:ext cx="6772275" cy="49466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Challenge</a:t>
            </a:r>
          </a:p>
          <a:p>
            <a:pPr lvl="1"/>
            <a:r>
              <a:rPr lang="en-US" dirty="0" smtClean="0">
                <a:latin typeface="Calibri" charset="0"/>
              </a:rPr>
              <a:t>Regional climate model evaluation with daily temporal resolution to assess representation of extreme events.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More voluminous, requires scalability in </a:t>
            </a:r>
            <a:r>
              <a:rPr lang="en-US" dirty="0" smtClean="0">
                <a:latin typeface="Calibri" charset="0"/>
              </a:rPr>
              <a:t>web services, system throughput, </a:t>
            </a:r>
            <a:r>
              <a:rPr lang="en-US" dirty="0">
                <a:latin typeface="Calibri" charset="0"/>
              </a:rPr>
              <a:t>and also </a:t>
            </a:r>
            <a:r>
              <a:rPr lang="en-US" dirty="0" smtClean="0">
                <a:latin typeface="Calibri" charset="0"/>
              </a:rPr>
              <a:t>elasticity based on study demands</a:t>
            </a:r>
            <a:endParaRPr lang="en-US" dirty="0">
              <a:latin typeface="Calibri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Objective</a:t>
            </a:r>
          </a:p>
          <a:p>
            <a:pPr lvl="1"/>
            <a:r>
              <a:rPr lang="en-US" dirty="0" smtClean="0">
                <a:latin typeface="Calibri" charset="0"/>
              </a:rPr>
              <a:t>Understand and evaluate popular cloud computing technologies, and provide a framework for selecting the best one for supporting Regional Climate Model Evaluation System (RCMES) &amp; applications such as the National Climate Assessment and IPCC’s CORDEX regional model evaluations.</a:t>
            </a:r>
          </a:p>
          <a:p>
            <a:pPr marL="0" indent="0">
              <a:buNone/>
            </a:pPr>
            <a:r>
              <a:rPr lang="en-US" b="1" dirty="0" smtClean="0">
                <a:latin typeface="Calibri" charset="0"/>
              </a:rPr>
              <a:t>Results </a:t>
            </a:r>
          </a:p>
          <a:p>
            <a:pPr lvl="1"/>
            <a:r>
              <a:rPr lang="en-US" dirty="0" smtClean="0">
                <a:latin typeface="Calibri" charset="0"/>
              </a:rPr>
              <a:t>Conducted evaluation demonstrating 44 %</a:t>
            </a:r>
            <a:br>
              <a:rPr lang="en-US" dirty="0" smtClean="0">
                <a:latin typeface="Calibri" charset="0"/>
              </a:rPr>
            </a:br>
            <a:r>
              <a:rPr lang="en-US" dirty="0" err="1" smtClean="0">
                <a:latin typeface="Calibri" charset="0"/>
              </a:rPr>
              <a:t>avg</a:t>
            </a:r>
            <a:r>
              <a:rPr lang="en-US" dirty="0" smtClean="0">
                <a:latin typeface="Calibri" charset="0"/>
              </a:rPr>
              <a:t> query time speedup of </a:t>
            </a:r>
            <a:r>
              <a:rPr lang="en-US" dirty="0" err="1" smtClean="0">
                <a:latin typeface="Calibri" charset="0"/>
              </a:rPr>
              <a:t>PostGIS</a:t>
            </a:r>
            <a:r>
              <a:rPr lang="en-US" dirty="0" smtClean="0">
                <a:latin typeface="Calibri" charset="0"/>
              </a:rPr>
              <a:t> over MySQL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for 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5 years of 5 parameters of </a:t>
            </a:r>
            <a:r>
              <a:rPr lang="en-US" dirty="0" err="1" smtClean="0">
                <a:latin typeface="Calibri" charset="0"/>
              </a:rPr>
              <a:t>obs</a:t>
            </a:r>
            <a:r>
              <a:rPr lang="en-US" dirty="0" smtClean="0">
                <a:latin typeface="Calibri" charset="0"/>
              </a:rPr>
              <a:t> data in RCMES</a:t>
            </a:r>
          </a:p>
          <a:p>
            <a:pPr lvl="1"/>
            <a:r>
              <a:rPr lang="en-US" dirty="0" smtClean="0">
                <a:latin typeface="Calibri" charset="0"/>
              </a:rPr>
              <a:t>Will incorporate into RCMES to facilitate NCA</a:t>
            </a:r>
          </a:p>
          <a:p>
            <a:pPr marL="457200" lvl="1" indent="0">
              <a:buNone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   and </a:t>
            </a:r>
            <a:r>
              <a:rPr lang="en-US" smtClean="0">
                <a:latin typeface="Calibri" charset="0"/>
              </a:rPr>
              <a:t>CORDEX regional </a:t>
            </a:r>
            <a:r>
              <a:rPr lang="en-US" dirty="0" smtClean="0">
                <a:latin typeface="Calibri" charset="0"/>
              </a:rPr>
              <a:t>model evaluations.</a:t>
            </a:r>
          </a:p>
          <a:p>
            <a:pPr marL="457200" lvl="1" indent="0">
              <a:buNone/>
            </a:pPr>
            <a:endParaRPr lang="en-US" dirty="0">
              <a:latin typeface="Calibri" charset="0"/>
            </a:endParaRP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46" y="1189017"/>
            <a:ext cx="1830201" cy="244026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2" y="6396335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C. Mattmann</a:t>
            </a:r>
            <a:r>
              <a:rPr lang="en-US" sz="1200" dirty="0" smtClean="0"/>
              <a:t>, D. </a:t>
            </a:r>
            <a:r>
              <a:rPr lang="en-US" sz="1200" dirty="0" err="1" smtClean="0"/>
              <a:t>Waliser</a:t>
            </a:r>
            <a:r>
              <a:rPr lang="en-US" sz="1200" dirty="0" smtClean="0"/>
              <a:t>, J. Kim, C. </a:t>
            </a:r>
            <a:r>
              <a:rPr lang="en-US" sz="1200" dirty="0" err="1" smtClean="0"/>
              <a:t>Goodale</a:t>
            </a:r>
            <a:r>
              <a:rPr lang="en-US" sz="1200" dirty="0" smtClean="0"/>
              <a:t>, A. Hart, P. Ramirez, D. Crichton, P. </a:t>
            </a:r>
            <a:r>
              <a:rPr lang="en-US" sz="1200" dirty="0" err="1" smtClean="0"/>
              <a:t>Zimdars</a:t>
            </a:r>
            <a:r>
              <a:rPr lang="en-US" sz="1200" dirty="0" smtClean="0"/>
              <a:t>, M. </a:t>
            </a:r>
            <a:r>
              <a:rPr lang="en-US" sz="1200" dirty="0" err="1" smtClean="0"/>
              <a:t>Boustani</a:t>
            </a:r>
            <a:r>
              <a:rPr lang="en-US" sz="1200" dirty="0" smtClean="0"/>
              <a:t>, H. Lee, P. </a:t>
            </a:r>
            <a:r>
              <a:rPr lang="en-US" sz="1200" dirty="0" err="1" smtClean="0"/>
              <a:t>Loikith</a:t>
            </a:r>
            <a:r>
              <a:rPr lang="en-US" sz="1200" dirty="0" smtClean="0"/>
              <a:t>, K. Whitehall, C. Jack, B. </a:t>
            </a:r>
            <a:r>
              <a:rPr lang="en-US" sz="1200" dirty="0" err="1" smtClean="0"/>
              <a:t>Hewitson</a:t>
            </a:r>
            <a:r>
              <a:rPr lang="en-US" sz="1200" dirty="0" smtClean="0"/>
              <a:t>. Cloud Computing and Virtualization Within the Regional Climate Model and Evaluation System. </a:t>
            </a:r>
            <a:r>
              <a:rPr lang="en-US" sz="1200" i="1" dirty="0" smtClean="0"/>
              <a:t>Earth Science Informatics</a:t>
            </a:r>
            <a:r>
              <a:rPr lang="en-US" sz="1200" dirty="0" smtClean="0"/>
              <a:t>, 2013.</a:t>
            </a:r>
          </a:p>
        </p:txBody>
      </p:sp>
      <p:pic>
        <p:nvPicPr>
          <p:cNvPr id="7" name="Picture 7" descr="Nasa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37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3366FF"/>
                </a:solidFill>
              </a:rPr>
              <a:t>Meet the RCMES Team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328303"/>
            <a:ext cx="9143999" cy="46302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Science Team:  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Duane </a:t>
            </a:r>
            <a:r>
              <a:rPr lang="en-US" sz="2200" b="1" dirty="0" err="1" smtClean="0">
                <a:solidFill>
                  <a:schemeClr val="tx1"/>
                </a:solidFill>
              </a:rPr>
              <a:t>Waliser</a:t>
            </a:r>
            <a:r>
              <a:rPr lang="en-US" sz="2200" b="1" dirty="0" smtClean="0">
                <a:solidFill>
                  <a:schemeClr val="tx1"/>
                </a:solidFill>
              </a:rPr>
              <a:t> (PI, JPL/Caltech, UCLA)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Jinwon</a:t>
            </a:r>
            <a:r>
              <a:rPr lang="en-US" sz="2200" dirty="0" smtClean="0">
                <a:solidFill>
                  <a:schemeClr val="tx1"/>
                </a:solidFill>
              </a:rPr>
              <a:t> Kim (UCLA),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Paul Loikith (JPL/Caltech), </a:t>
            </a:r>
            <a:r>
              <a:rPr lang="en-US" sz="2200" dirty="0" err="1" smtClean="0">
                <a:solidFill>
                  <a:schemeClr val="tx1"/>
                </a:solidFill>
              </a:rPr>
              <a:t>Huikyo</a:t>
            </a:r>
            <a:r>
              <a:rPr lang="en-US" sz="2200" dirty="0" smtClean="0">
                <a:solidFill>
                  <a:schemeClr val="tx1"/>
                </a:solidFill>
              </a:rPr>
              <a:t> Lee (JPL/Caltech), 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Kim Whitehall (Howard University)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IT Team:</a:t>
            </a:r>
          </a:p>
          <a:p>
            <a:pPr marL="0" indent="0">
              <a:buNone/>
            </a:pPr>
            <a:r>
              <a:rPr lang="en-US" sz="2200" b="1" dirty="0" smtClean="0"/>
              <a:t>Chris </a:t>
            </a:r>
            <a:r>
              <a:rPr lang="en-US" sz="2200" b="1" dirty="0" err="1" smtClean="0"/>
              <a:t>Mattmann</a:t>
            </a:r>
            <a:r>
              <a:rPr lang="en-US" sz="2200" b="1" dirty="0" smtClean="0"/>
              <a:t> (PI, JPL/Caltech, UCLA)</a:t>
            </a:r>
            <a:r>
              <a:rPr lang="en-US" sz="2200" dirty="0" smtClean="0"/>
              <a:t>, Paul Ramirez (JPL/Caltech), </a:t>
            </a:r>
          </a:p>
          <a:p>
            <a:pPr marL="0" indent="0">
              <a:buNone/>
            </a:pPr>
            <a:r>
              <a:rPr lang="en-US" sz="2200" dirty="0" smtClean="0"/>
              <a:t>Cameron </a:t>
            </a:r>
            <a:r>
              <a:rPr lang="en-US" sz="2200" dirty="0" err="1" smtClean="0"/>
              <a:t>Goodale</a:t>
            </a:r>
            <a:r>
              <a:rPr lang="en-US" sz="2200" dirty="0" smtClean="0"/>
              <a:t> (JPL/Caltech), Michael Joyce (JPL/Caltech), </a:t>
            </a:r>
          </a:p>
          <a:p>
            <a:pPr marL="0" indent="0">
              <a:buNone/>
            </a:pPr>
            <a:r>
              <a:rPr lang="en-US" sz="2200" dirty="0" err="1" smtClean="0"/>
              <a:t>Maziyar</a:t>
            </a:r>
            <a:r>
              <a:rPr lang="en-US" sz="2200" dirty="0" smtClean="0"/>
              <a:t> </a:t>
            </a:r>
            <a:r>
              <a:rPr lang="en-US" sz="2200" dirty="0" err="1" smtClean="0"/>
              <a:t>Boustani</a:t>
            </a:r>
            <a:r>
              <a:rPr lang="en-US" sz="2200" dirty="0" smtClean="0"/>
              <a:t> (JPL/Caltech), Andrew Hart (JPL/Caltech), </a:t>
            </a:r>
          </a:p>
          <a:p>
            <a:pPr marL="0" indent="0">
              <a:buNone/>
            </a:pPr>
            <a:r>
              <a:rPr lang="en-US" sz="2200" dirty="0" err="1" smtClean="0"/>
              <a:t>Shakeh</a:t>
            </a:r>
            <a:r>
              <a:rPr lang="en-US" sz="2200" dirty="0" smtClean="0"/>
              <a:t> </a:t>
            </a:r>
            <a:r>
              <a:rPr lang="en-US" sz="2200" dirty="0" err="1" smtClean="0"/>
              <a:t>Khudikyan</a:t>
            </a:r>
            <a:r>
              <a:rPr lang="en-US" sz="2200" dirty="0" smtClean="0"/>
              <a:t> (JPL/Caltech), </a:t>
            </a:r>
          </a:p>
          <a:p>
            <a:pPr marL="0" indent="0">
              <a:buNone/>
            </a:pPr>
            <a:r>
              <a:rPr lang="en-US" sz="2200" dirty="0" err="1" smtClean="0"/>
              <a:t>Jesslyn</a:t>
            </a:r>
            <a:r>
              <a:rPr lang="en-US" sz="2200" dirty="0" smtClean="0"/>
              <a:t> </a:t>
            </a:r>
            <a:r>
              <a:rPr lang="en-US" sz="2200" dirty="0" err="1" smtClean="0"/>
              <a:t>Whittel</a:t>
            </a:r>
            <a:r>
              <a:rPr lang="en-US" sz="2200" dirty="0" smtClean="0"/>
              <a:t> (University of California, Berkeley), </a:t>
            </a:r>
          </a:p>
          <a:p>
            <a:pPr marL="0" indent="0">
              <a:buNone/>
            </a:pPr>
            <a:r>
              <a:rPr lang="en-US" sz="2200" dirty="0" smtClean="0"/>
              <a:t>Alex Goodman (Colorado State University)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8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1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5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Active CORDEX Collaborations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4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99" y="1275742"/>
            <a:ext cx="8757347" cy="55822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8080" y="2096547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*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3725" y="4109911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5386" y="2339781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13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16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30717" y="2590609"/>
            <a:ext cx="1132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8187" y="2500773"/>
            <a:ext cx="12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88187" y="4316382"/>
            <a:ext cx="1283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2114" y="3063056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45482" y="987374"/>
            <a:ext cx="12833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9867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3366FF"/>
                </a:solidFill>
              </a:rPr>
              <a:t>Observations</a:t>
            </a:r>
            <a:r>
              <a:rPr lang="en-US" sz="3200" dirty="0" smtClean="0">
                <a:solidFill>
                  <a:srgbClr val="3366FF"/>
                </a:solidFill>
              </a:rPr>
              <a:t/>
            </a:r>
            <a:br>
              <a:rPr lang="en-US" sz="3200" dirty="0" smtClean="0">
                <a:solidFill>
                  <a:srgbClr val="3366FF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Remote Sensing</a:t>
            </a:r>
            <a:r>
              <a:rPr lang="en-US" sz="3200" dirty="0"/>
              <a:t>,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rgbClr val="008000"/>
                </a:solidFill>
              </a:rPr>
              <a:t>In Situ</a:t>
            </a:r>
            <a:r>
              <a:rPr lang="en-US" sz="3200" dirty="0" smtClean="0"/>
              <a:t>,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Reanalysis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Temperature (</a:t>
            </a:r>
            <a:r>
              <a:rPr lang="en-US" dirty="0" smtClean="0">
                <a:solidFill>
                  <a:srgbClr val="FF0000"/>
                </a:solidFill>
              </a:rPr>
              <a:t>AIRS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Precipitation (</a:t>
            </a:r>
            <a:r>
              <a:rPr lang="en-US" dirty="0" smtClean="0">
                <a:solidFill>
                  <a:srgbClr val="FF0000"/>
                </a:solidFill>
              </a:rPr>
              <a:t>TRMM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CRU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UDEL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CPC</a:t>
            </a:r>
            <a:r>
              <a:rPr lang="en-US" dirty="0"/>
              <a:t>, GPCP)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Radiation/clouds (</a:t>
            </a:r>
            <a:r>
              <a:rPr lang="en-US" dirty="0" smtClean="0">
                <a:solidFill>
                  <a:srgbClr val="FF0000"/>
                </a:solidFill>
              </a:rPr>
              <a:t>CERES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MODIS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Sea surface height (</a:t>
            </a:r>
            <a:r>
              <a:rPr lang="en-US" dirty="0" smtClean="0">
                <a:solidFill>
                  <a:srgbClr val="FF0000"/>
                </a:solidFill>
              </a:rPr>
              <a:t>AVISO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Sea surface temperature (</a:t>
            </a:r>
            <a:r>
              <a:rPr lang="en-US" dirty="0" smtClean="0">
                <a:solidFill>
                  <a:srgbClr val="FF0000"/>
                </a:solidFill>
              </a:rPr>
              <a:t>AMSRE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Winds (</a:t>
            </a:r>
            <a:r>
              <a:rPr lang="en-US" dirty="0" err="1" smtClean="0">
                <a:solidFill>
                  <a:srgbClr val="FF0000"/>
                </a:solidFill>
              </a:rPr>
              <a:t>QuikSCAT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/>
              <a:t>Multivariate reanalysis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MERRA</a:t>
            </a:r>
            <a:r>
              <a:rPr lang="en-US" dirty="0"/>
              <a:t>, </a:t>
            </a:r>
            <a:r>
              <a:rPr lang="en-US" dirty="0">
                <a:solidFill>
                  <a:srgbClr val="E46C0A"/>
                </a:solidFill>
              </a:rPr>
              <a:t>NARR</a:t>
            </a:r>
            <a:r>
              <a:rPr lang="en-US" dirty="0"/>
              <a:t>,</a:t>
            </a:r>
            <a:r>
              <a:rPr lang="en-US" dirty="0">
                <a:solidFill>
                  <a:srgbClr val="E46C0A"/>
                </a:solidFill>
              </a:rPr>
              <a:t> </a:t>
            </a:r>
            <a:r>
              <a:rPr lang="en-US" dirty="0" smtClean="0">
                <a:solidFill>
                  <a:srgbClr val="E46C0A"/>
                </a:solidFill>
              </a:rPr>
              <a:t>NLDAS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E46C0A"/>
                </a:solidFill>
              </a:rPr>
              <a:t> ERA-Interim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More to come…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50805" y="6488668"/>
            <a:ext cx="25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r</a:t>
            </a:r>
            <a:r>
              <a:rPr lang="en-US" dirty="0" err="1" smtClean="0"/>
              <a:t>cmes.jpl.nasa.gov</a:t>
            </a:r>
            <a:endParaRPr lang="en-US" dirty="0"/>
          </a:p>
        </p:txBody>
      </p:sp>
      <p:pic>
        <p:nvPicPr>
          <p:cNvPr id="6" name="Picture 7" descr="Nasa-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9" name="Picture 14" descr="rcmes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83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66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Ongoing Model Evaluation Studies</a:t>
            </a:r>
            <a:endParaRPr lang="en-US" sz="2800" dirty="0">
              <a:solidFill>
                <a:srgbClr val="3366FF"/>
              </a:solidFill>
            </a:endParaRPr>
          </a:p>
        </p:txBody>
      </p:sp>
      <p:pic>
        <p:nvPicPr>
          <p:cNvPr id="4" name="Picture 3" descr="kmeans_4groups_Normaliz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5" y="1291545"/>
            <a:ext cx="2790217" cy="4071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427513"/>
            <a:ext cx="29232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K-means clustering to evaluate surface temperature variance and </a:t>
            </a:r>
            <a:r>
              <a:rPr lang="en-US" dirty="0" err="1" smtClean="0"/>
              <a:t>skewness</a:t>
            </a:r>
            <a:r>
              <a:rPr lang="en-US" dirty="0" smtClean="0"/>
              <a:t> over South America (</a:t>
            </a:r>
            <a:r>
              <a:rPr lang="en-US" dirty="0" err="1" smtClean="0"/>
              <a:t>Huikyo</a:t>
            </a:r>
            <a:r>
              <a:rPr lang="en-US" dirty="0" smtClean="0"/>
              <a:t> Lee - lead).</a:t>
            </a:r>
            <a:endParaRPr lang="en-US" dirty="0"/>
          </a:p>
        </p:txBody>
      </p:sp>
      <p:pic>
        <p:nvPicPr>
          <p:cNvPr id="6" name="Picture 5" descr="chicago_narr_slp_cold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2" y="1291545"/>
            <a:ext cx="3010298" cy="1604481"/>
          </a:xfrm>
          <a:prstGeom prst="rect">
            <a:avLst/>
          </a:prstGeom>
        </p:spPr>
      </p:pic>
      <p:pic>
        <p:nvPicPr>
          <p:cNvPr id="7" name="Picture 6" descr="chicago_rcm_slp_cold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762" y="3078536"/>
            <a:ext cx="3255425" cy="1612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3762" y="4759253"/>
            <a:ext cx="29626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scale meteorological patterns associated with temperature extremes over North America (Paul Loikith - lead )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1"/>
          <a:stretch/>
        </p:blipFill>
        <p:spPr bwMode="auto">
          <a:xfrm>
            <a:off x="6173470" y="1291545"/>
            <a:ext cx="2970530" cy="2108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26881" y="3400380"/>
            <a:ext cx="2658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Bayesian model averaging for optimal multi-model ensemble configurations.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Huikyo</a:t>
            </a:r>
            <a:r>
              <a:rPr lang="en-US" dirty="0" smtClean="0"/>
              <a:t> Lee - lead)</a:t>
            </a:r>
            <a:endParaRPr lang="en-US" dirty="0"/>
          </a:p>
        </p:txBody>
      </p:sp>
      <p:pic>
        <p:nvPicPr>
          <p:cNvPr id="11" name="Picture 7" descr="Nasa-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28423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7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Ways to Use RCMES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32" y="1172469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RCMES in a virtual machine environment</a:t>
            </a:r>
          </a:p>
          <a:p>
            <a:pPr lvl="1"/>
            <a:r>
              <a:rPr lang="en-US" sz="2000" dirty="0" smtClean="0"/>
              <a:t>Downloadable from </a:t>
            </a:r>
            <a:r>
              <a:rPr lang="en-US" sz="2000" dirty="0" err="1" smtClean="0"/>
              <a:t>rcmes.jpl.nasa.gov</a:t>
            </a:r>
            <a:r>
              <a:rPr lang="en-US" sz="2000" dirty="0" smtClean="0"/>
              <a:t>/downloads</a:t>
            </a:r>
            <a:endParaRPr lang="en-US" sz="2000" dirty="0"/>
          </a:p>
          <a:p>
            <a:pPr lvl="1"/>
            <a:r>
              <a:rPr lang="en-US" sz="2000" dirty="0" smtClean="0"/>
              <a:t>Comes with all Python libraries installed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RCMES open source code from Apache Open Climate Workbench</a:t>
            </a:r>
          </a:p>
          <a:p>
            <a:pPr lvl="1"/>
            <a:r>
              <a:rPr lang="en-US" sz="2000" dirty="0" smtClean="0"/>
              <a:t>Source code downloadable from </a:t>
            </a:r>
            <a:r>
              <a:rPr lang="en-US" sz="2000" dirty="0">
                <a:hlinkClick r:id="rId2"/>
              </a:rPr>
              <a:t>http://climate.incubator.apache.org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lvl="1"/>
            <a:r>
              <a:rPr lang="en-US" sz="2000" dirty="0" smtClean="0"/>
              <a:t>Requires all necessary Python libraries installed on local machine</a:t>
            </a:r>
          </a:p>
          <a:p>
            <a:pPr lvl="1"/>
            <a:r>
              <a:rPr lang="en-US" sz="2000" dirty="0" smtClean="0"/>
              <a:t>Easily customizable, can interact easily with your own model/</a:t>
            </a:r>
            <a:r>
              <a:rPr lang="en-US" sz="2000" dirty="0" err="1" smtClean="0"/>
              <a:t>obs</a:t>
            </a:r>
            <a:r>
              <a:rPr lang="en-US" sz="2000" dirty="0" smtClean="0"/>
              <a:t> data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Available in command line and interactive users interface (UI) formats.</a:t>
            </a:r>
          </a:p>
          <a:p>
            <a:endParaRPr lang="en-US" sz="2400" dirty="0"/>
          </a:p>
          <a:p>
            <a:r>
              <a:rPr lang="en-US" sz="2400" dirty="0" smtClean="0"/>
              <a:t>Downloading instructions available at </a:t>
            </a:r>
            <a:r>
              <a:rPr lang="en-US" sz="2400" dirty="0" err="1" smtClean="0"/>
              <a:t>rcmes.jpl.nasa.gov</a:t>
            </a:r>
            <a:endParaRPr lang="en-US" sz="24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400" dirty="0" smtClean="0"/>
          </a:p>
        </p:txBody>
      </p:sp>
      <p:pic>
        <p:nvPicPr>
          <p:cNvPr id="4" name="Picture 7" descr="Nasa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738985" cy="6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985" y="11912"/>
            <a:ext cx="22621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ea typeface="ＭＳ Ｐゴシック" charset="-128"/>
                <a:cs typeface="ＭＳ Ｐゴシック" charset="-128"/>
              </a:rPr>
              <a:t>Jet Propulsion Laboratory</a:t>
            </a:r>
            <a:r>
              <a:rPr lang="en-US" sz="1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1200" dirty="0">
                <a:ea typeface="ＭＳ Ｐゴシック" charset="-128"/>
                <a:cs typeface="ＭＳ Ｐゴシック" charset="-128"/>
              </a:rPr>
            </a:br>
            <a:r>
              <a:rPr lang="en-US" sz="1200" dirty="0">
                <a:ea typeface="ＭＳ Ｐゴシック" charset="-128"/>
                <a:cs typeface="ＭＳ Ｐゴシック" charset="-128"/>
              </a:rPr>
              <a:t>California Institute of Technology</a:t>
            </a:r>
          </a:p>
        </p:txBody>
      </p:sp>
      <p:pic>
        <p:nvPicPr>
          <p:cNvPr id="7" name="Picture 14" descr="rcmes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827" y="1"/>
            <a:ext cx="735185" cy="6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8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1010</Words>
  <Application>Microsoft Macintosh PowerPoint</Application>
  <PresentationFormat>On-screen Show (4:3)</PresentationFormat>
  <Paragraphs>173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Regional Climate Model Evaluation System (RCMES):  Introduction and Demonstration</vt:lpstr>
      <vt:lpstr>The Regional Climate Model Evaluation System (RCMES)</vt:lpstr>
      <vt:lpstr>RCMES Architecture (http://rcmes.jpl.nasa.gov; Powered by Apache Open Climate Workbench)</vt:lpstr>
      <vt:lpstr>Evaluation of Cloud Computing for Storage &amp; Application of NASA Observations</vt:lpstr>
      <vt:lpstr>Meet the RCMES Team</vt:lpstr>
      <vt:lpstr>Active CORDEX Collaborations</vt:lpstr>
      <vt:lpstr>Observations Remote Sensing, In Situ, Reanalysis</vt:lpstr>
      <vt:lpstr>Ongoing Model Evaluation Studies</vt:lpstr>
      <vt:lpstr>Ways to Use RCMES</vt:lpstr>
      <vt:lpstr>Future Direction</vt:lpstr>
      <vt:lpstr>RCMES Demonstration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Applications of the Regional Climate Model Evaluation System (RCMES)</dc:title>
  <dc:creator>Paul Loikith</dc:creator>
  <cp:lastModifiedBy>Duane Waliser</cp:lastModifiedBy>
  <cp:revision>48</cp:revision>
  <dcterms:created xsi:type="dcterms:W3CDTF">2013-09-03T23:06:26Z</dcterms:created>
  <dcterms:modified xsi:type="dcterms:W3CDTF">2014-10-05T00:48:54Z</dcterms:modified>
</cp:coreProperties>
</file>